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roxima Nova"/>
      <p:regular r:id="rId10"/>
      <p:bold r:id="rId11"/>
      <p:italic r:id="rId12"/>
      <p:boldItalic r:id="rId13"/>
    </p:embeddedFont>
    <p:embeddedFont>
      <p:font typeface="Alfa Slab One"/>
      <p:regular r:id="rId14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roximaNova-bold.fntdata"/><Relationship Id="rId10" Type="http://schemas.openxmlformats.org/officeDocument/2006/relationships/font" Target="fonts/ProximaNova-regular.fntdata"/><Relationship Id="rId13" Type="http://schemas.openxmlformats.org/officeDocument/2006/relationships/font" Target="fonts/ProximaNova-boldItalic.fntdata"/><Relationship Id="rId12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x="311700" y="595975"/>
            <a:ext cx="8520599" cy="1957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400"/>
            </a:lvl1pPr>
            <a:lvl2pPr algn="ctr">
              <a:spcBef>
                <a:spcPts val="0"/>
              </a:spcBef>
              <a:buSzPct val="100000"/>
              <a:defRPr sz="5400"/>
            </a:lvl2pPr>
            <a:lvl3pPr algn="ctr">
              <a:spcBef>
                <a:spcPts val="0"/>
              </a:spcBef>
              <a:buSzPct val="100000"/>
              <a:defRPr sz="5400"/>
            </a:lvl3pPr>
            <a:lvl4pPr algn="ctr">
              <a:spcBef>
                <a:spcPts val="0"/>
              </a:spcBef>
              <a:buSzPct val="100000"/>
              <a:defRPr sz="5400"/>
            </a:lvl4pPr>
            <a:lvl5pPr algn="ctr">
              <a:spcBef>
                <a:spcPts val="0"/>
              </a:spcBef>
              <a:buSzPct val="100000"/>
              <a:defRPr sz="5400"/>
            </a:lvl5pPr>
            <a:lvl6pPr algn="ctr">
              <a:spcBef>
                <a:spcPts val="0"/>
              </a:spcBef>
              <a:buSzPct val="100000"/>
              <a:defRPr sz="5400"/>
            </a:lvl6pPr>
            <a:lvl7pPr algn="ctr">
              <a:spcBef>
                <a:spcPts val="0"/>
              </a:spcBef>
              <a:buSzPct val="100000"/>
              <a:defRPr sz="5400"/>
            </a:lvl7pPr>
            <a:lvl8pPr algn="ctr">
              <a:spcBef>
                <a:spcPts val="0"/>
              </a:spcBef>
              <a:buSzPct val="100000"/>
              <a:defRPr sz="5400"/>
            </a:lvl8pPr>
            <a:lvl9pPr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165823"/>
            <a:ext cx="8520599" cy="73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599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480550"/>
            <a:ext cx="8114399" cy="2445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" name="Shape 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0950" y="4215875"/>
            <a:ext cx="1982099" cy="11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7999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199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3800"/>
            </a:lvl1pPr>
            <a:lvl2pPr algn="ctr">
              <a:spcBef>
                <a:spcPts val="0"/>
              </a:spcBef>
              <a:buSzPct val="100000"/>
              <a:defRPr sz="3800"/>
            </a:lvl2pPr>
            <a:lvl3pPr algn="ctr">
              <a:spcBef>
                <a:spcPts val="0"/>
              </a:spcBef>
              <a:buSzPct val="100000"/>
              <a:defRPr sz="3800"/>
            </a:lvl3pPr>
            <a:lvl4pPr algn="ctr">
              <a:spcBef>
                <a:spcPts val="0"/>
              </a:spcBef>
              <a:buSzPct val="100000"/>
              <a:defRPr sz="3800"/>
            </a:lvl4pPr>
            <a:lvl5pPr algn="ctr">
              <a:spcBef>
                <a:spcPts val="0"/>
              </a:spcBef>
              <a:buSzPct val="100000"/>
              <a:defRPr sz="3800"/>
            </a:lvl5pPr>
            <a:lvl6pPr algn="ctr">
              <a:spcBef>
                <a:spcPts val="0"/>
              </a:spcBef>
              <a:buSzPct val="100000"/>
              <a:defRPr sz="3800"/>
            </a:lvl6pPr>
            <a:lvl7pPr algn="ctr">
              <a:spcBef>
                <a:spcPts val="0"/>
              </a:spcBef>
              <a:buSzPct val="100000"/>
              <a:defRPr sz="3800"/>
            </a:lvl7pPr>
            <a:lvl8pPr algn="ctr">
              <a:spcBef>
                <a:spcPts val="0"/>
              </a:spcBef>
              <a:buSzPct val="100000"/>
              <a:defRPr sz="3800"/>
            </a:lvl8pPr>
            <a:lvl9pPr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2020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Relationship Id="rId5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11700" y="595975"/>
            <a:ext cx="8520599" cy="1957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Concept Video</a:t>
            </a:r>
          </a:p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311700" y="3165823"/>
            <a:ext cx="8520599" cy="733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Dartis Willis</a:t>
            </a:r>
          </a:p>
          <a:p>
            <a:pPr rt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Cristian Lara</a:t>
            </a:r>
          </a:p>
          <a:p>
            <a:pPr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Neven Wang-Tomic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Value Proposition and Overview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3F3F3"/>
              </a:buClr>
            </a:pPr>
            <a:r>
              <a:rPr b="1" lang="en">
                <a:solidFill>
                  <a:srgbClr val="F3F3F3"/>
                </a:solidFill>
              </a:rPr>
              <a:t>“Never miss out”</a:t>
            </a:r>
          </a:p>
          <a:p>
            <a:pPr indent="-228600" lvl="0" marL="45720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Finding reliable information about events is incredibly difficult. By enabling people to make informed decisions about events through user-driven data, we can improve the event-going experience as a whole.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2955925"/>
            <a:ext cx="5067300" cy="13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Three Tasks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b="1" lang="en">
                <a:solidFill>
                  <a:srgbClr val="FFFFFF"/>
                </a:solidFill>
              </a:rPr>
              <a:t>Simple:</a:t>
            </a:r>
            <a:r>
              <a:rPr lang="en">
                <a:solidFill>
                  <a:srgbClr val="FFFFFF"/>
                </a:solidFill>
              </a:rPr>
              <a:t> Find upcoming events in your area.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b="1" lang="en">
                <a:solidFill>
                  <a:srgbClr val="FFFFFF"/>
                </a:solidFill>
              </a:rPr>
              <a:t>Medium</a:t>
            </a:r>
            <a:r>
              <a:rPr lang="en">
                <a:solidFill>
                  <a:srgbClr val="FFFFFF"/>
                </a:solidFill>
              </a:rPr>
              <a:t>: Share information (photos, comments, etc) about events while at them.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b="1" lang="en">
                <a:solidFill>
                  <a:srgbClr val="FFFFFF"/>
                </a:solidFill>
              </a:rPr>
              <a:t>Complex</a:t>
            </a:r>
            <a:r>
              <a:rPr lang="en">
                <a:solidFill>
                  <a:srgbClr val="FFFFFF"/>
                </a:solidFill>
              </a:rPr>
              <a:t>: Decide whether or not to go to an event.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50" y="2495550"/>
            <a:ext cx="4254499" cy="212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1402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Storyboard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3667125"/>
            <a:ext cx="8520599" cy="113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</a:rPr>
              <a:t>https://www.youtube.com/watch?v=1_6CTiQ-FnY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423" y="933497"/>
            <a:ext cx="3095577" cy="228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565" y="933479"/>
            <a:ext cx="3095577" cy="228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33492"/>
            <a:ext cx="3095577" cy="228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